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82" y="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2366-4CC6-B4F5-8E6E-D29803F182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96129-8FEA-9554-1939-388F009279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1640F-AF77-D96F-ED31-1D1D61132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A2B46-3CF2-E974-0082-4150A7F5B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73908-95BE-74BF-F561-40EE93C49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1529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36906-1DB8-4D46-A675-0362FEDF7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F912B7-A2B7-8D46-9451-7F5DB29D8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6EF0F-287E-B141-8703-A6BEDC28D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E5B50-5633-B433-F15F-3DF9F8AB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60834-CCBC-13F8-96A3-8392F2BCA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4576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3F0339-6A17-24F7-D71D-C1811DEAB6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E1442E-AA16-B352-6FCD-EBD6F26412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3899D-554A-C89F-0B7D-27BD036D6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5AFA5-C1F0-19E6-5966-776FB3873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BAA85-D610-723D-B33B-81499EA5C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073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F6213-123A-BA0B-7ADC-98A7F0261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B0BC1-5688-AFA3-99F2-E3B512195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5A567-FF2B-D390-02EA-E47D6DB32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2C6CF-1192-3D6D-3D87-538CF300C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D5CC92-0958-39E5-76C5-35D81F6F9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157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FD795-D376-4FED-B6AD-133FF96F4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3FBEE-78EE-2774-8297-39DB34174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14E2A-01DC-0BA7-5FE3-3AA05BD52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9A53B-3D0C-F842-8C5C-6890B97FD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BB6B4-167B-09F0-0C32-56E84212E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223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D8EF9-1F00-966A-BA7F-9F675AAAF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B0187-A196-300F-3AA1-FBD52F0EB9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F4ECA-932D-5BB4-7B67-34BA22E30F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17688F-2205-977A-EA06-E84A81739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BBD1C-ADCF-9B86-81AF-5A8888FE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F642F-4230-8A89-6828-47CEEE2C0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1884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2E82-E77C-24FD-6483-B894D3AA9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82F722-F514-B50E-952B-780B429BB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E7F4C9-2769-C898-228E-86A084FE0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51CB75-8469-F6C8-9D79-E553D3E6CC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C676AC-5DA8-A6B3-0F6B-835DD1DCBB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1D1594-1D37-2278-D058-9FBFEBF93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CF3F43-B56B-AA39-9373-8BF3EB6C0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C10DF3-EC0D-B247-3A77-409D94985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3727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9D4D-1569-6340-F291-E6ED628E1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3AB6A7-26C7-DC59-A922-EEDFEF346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CA6D2-23E5-0B44-0664-8DF42583F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D5668-F1AA-BBC9-C997-2C6666902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701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78DA57-D21B-C237-B68E-6371957E7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1FF5F1-C0D5-F169-B5F7-F76A13DF7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88D2C2-D30E-2E0F-5094-1D61C3A94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5094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22D26-C745-6A28-CD3C-31048B4CA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759C8-F569-A6C8-18C1-A225A2832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3EF97C-0587-0DBA-4384-C7253F46B7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A2BCA-00A2-38C7-C45B-9EFC4296D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FF5AB4-53E0-A46C-8811-315910962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BBBF9-51F5-0E45-4986-418E72694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918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830C3-BBB0-7CF8-D82F-347C7FA5D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74325F-BA9E-DF07-5190-13DE53F443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86F093-B022-EBE3-6366-B8616C138F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E41CB2-F812-8EBF-C400-F597B851F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7419A9-4E8F-EAB6-892A-31BA1CC5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DC8730-74F7-37AD-3863-9D6B7DA8B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8066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C7FFAB-68B2-3365-924F-67DADAA97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882C3C-F01F-3C7C-5B6F-6AA173BC9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A4004-F02C-EDE9-5092-1C93EDC7E1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A0AE69-97A3-418C-8011-56A60D6D4432}" type="datetimeFigureOut">
              <a:rPr lang="en-GB" smtClean="0"/>
              <a:t>21/05/2025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8FFCB-79B5-1D09-1F7E-5554473B86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227F0-40E1-B256-1073-DFCE00B1EA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314588-5B86-45B9-B782-8AA28E5943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25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NISRA-Tech-Lab/rap-skeleton" TargetMode="External"/><Relationship Id="rId3" Type="http://schemas.openxmlformats.org/officeDocument/2006/relationships/image" Target="../media/image3.jpg"/><Relationship Id="rId7" Type="http://schemas.openxmlformats.org/officeDocument/2006/relationships/hyperlink" Target="https://teams.microsoft.com/l/channel/19%3A6cc3c14d1d03438a991be5dae79bce0b%40thread.tacv2/Staff%20Training?groupId=aae45d96-55b6-40f0-82cc-854f4ce0b623&amp;tenantId=e7a13aea-9437-4db7-a22b-cfaa4ce33b6e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1.jpg"/><Relationship Id="rId4" Type="http://schemas.openxmlformats.org/officeDocument/2006/relationships/image" Target="../media/image2.jpg"/><Relationship Id="rId9" Type="http://schemas.openxmlformats.org/officeDocument/2006/relationships/hyperlink" Target="https://github.com/NISRA-Tech-Lab/rap-skeleton-li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5EC964E-9E4F-F5B3-0200-B4C17C753EA1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13247"/>
          <a:stretch/>
        </p:blipFill>
        <p:spPr>
          <a:xfrm>
            <a:off x="9933704" y="1715400"/>
            <a:ext cx="2258296" cy="1715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07D184-5F27-694B-A4D7-7EC20FE79EDE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4243"/>
          <a:stretch/>
        </p:blipFill>
        <p:spPr>
          <a:xfrm>
            <a:off x="9933704" y="3430800"/>
            <a:ext cx="2258296" cy="1715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0AAE01-C1FE-17C7-17B5-AA84A3A30B16}"/>
              </a:ext>
            </a:extLst>
          </p:cNvPr>
          <p:cNvSpPr txBox="1"/>
          <p:nvPr/>
        </p:nvSpPr>
        <p:spPr>
          <a:xfrm>
            <a:off x="633934" y="1535430"/>
            <a:ext cx="49657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205C"/>
                </a:solidFill>
                <a:latin typeface="Franklin Gothic Demi" panose="020B0603020102020204" pitchFamily="34" charset="0"/>
              </a:rPr>
              <a:t>Coffee and Coding</a:t>
            </a:r>
          </a:p>
          <a:p>
            <a:endParaRPr lang="en-US" sz="2800" dirty="0">
              <a:solidFill>
                <a:srgbClr val="00205C"/>
              </a:solidFill>
              <a:latin typeface="Franklin Gothic Book" panose="020B0503020102020204" pitchFamily="34" charset="0"/>
            </a:endParaRPr>
          </a:p>
          <a:p>
            <a:r>
              <a:rPr lang="en-US" sz="24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An Intro to R in NISRA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1089EB-5D11-CF46-1EE6-F30966460C77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8871" b="8972"/>
          <a:stretch/>
        </p:blipFill>
        <p:spPr>
          <a:xfrm>
            <a:off x="9933704" y="5146200"/>
            <a:ext cx="2258296" cy="1715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417460-079D-CCFF-AD35-A9813B5D00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477" t="5882"/>
          <a:stretch/>
        </p:blipFill>
        <p:spPr>
          <a:xfrm>
            <a:off x="9934811" y="0"/>
            <a:ext cx="2257189" cy="17154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67A4181-933F-86A3-EF95-A6BDBCB7B2A4}"/>
              </a:ext>
            </a:extLst>
          </p:cNvPr>
          <p:cNvSpPr/>
          <p:nvPr/>
        </p:nvSpPr>
        <p:spPr>
          <a:xfrm rot="5400000">
            <a:off x="6535847" y="3330528"/>
            <a:ext cx="6858000" cy="196943"/>
          </a:xfrm>
          <a:prstGeom prst="rect">
            <a:avLst/>
          </a:prstGeom>
          <a:solidFill>
            <a:srgbClr val="CA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995C88-FC0A-3758-865B-7B0E40F26B78}"/>
              </a:ext>
            </a:extLst>
          </p:cNvPr>
          <p:cNvSpPr txBox="1"/>
          <p:nvPr/>
        </p:nvSpPr>
        <p:spPr>
          <a:xfrm>
            <a:off x="768095" y="5666850"/>
            <a:ext cx="2724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Franklin Gothic Book" panose="020B0503020102020204" pitchFamily="34" charset="0"/>
              </a:rPr>
              <a:t>Trusted statistics and research for a better society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B2A39D-F750-60F7-1C96-CFC02404F3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9934" y="5793588"/>
            <a:ext cx="2191012" cy="42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764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A17B4-2829-C04E-C2D1-8E81EB68F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16EF0D-FEAE-5EC0-48C4-D41BF36C6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34" y="482879"/>
            <a:ext cx="4314419" cy="7998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C03FB9-4566-5A61-7F4D-33B65A0604F2}"/>
              </a:ext>
            </a:extLst>
          </p:cNvPr>
          <p:cNvSpPr/>
          <p:nvPr/>
        </p:nvSpPr>
        <p:spPr>
          <a:xfrm>
            <a:off x="0" y="1466088"/>
            <a:ext cx="12192000" cy="90000"/>
          </a:xfrm>
          <a:prstGeom prst="rect">
            <a:avLst/>
          </a:prstGeom>
          <a:solidFill>
            <a:srgbClr val="002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FD7CE9-5368-226C-DF4C-726D0075A55D}"/>
              </a:ext>
            </a:extLst>
          </p:cNvPr>
          <p:cNvSpPr txBox="1"/>
          <p:nvPr/>
        </p:nvSpPr>
        <p:spPr>
          <a:xfrm>
            <a:off x="627015" y="1739476"/>
            <a:ext cx="896112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400" b="1" dirty="0">
                <a:solidFill>
                  <a:srgbClr val="00205C"/>
                </a:solidFill>
                <a:latin typeface="Franklin Gothic Demi" panose="020B0603020102020204" pitchFamily="34" charset="0"/>
              </a:rPr>
              <a:t>Why R?</a:t>
            </a:r>
          </a:p>
          <a:p>
            <a:pPr marL="457200">
              <a:buNone/>
            </a:pPr>
            <a:r>
              <a:rPr lang="en-GB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endParaRPr lang="en-GB" sz="1600" dirty="0">
              <a:effectLst/>
              <a:latin typeface="Franklin Gothic Book" panose="020B0503020102020204" pitchFamily="34" charset="0"/>
              <a:ea typeface="Calibri" panose="020F0502020204030204" pitchFamily="34" charset="0"/>
            </a:endParaRPr>
          </a:p>
          <a:p>
            <a:pPr lvl="0" indent="-342900">
              <a:spcAft>
                <a:spcPts val="1020"/>
              </a:spcAft>
              <a:buNone/>
              <a:tabLst>
                <a:tab pos="457200" algn="l"/>
              </a:tabLst>
            </a:pPr>
            <a:r>
              <a:rPr lang="en-GB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R is 100% free and as a result, has a huge support community</a:t>
            </a:r>
          </a:p>
          <a:p>
            <a:pPr lvl="0" indent="-342900">
              <a:spcAft>
                <a:spcPts val="1020"/>
              </a:spcAft>
              <a:buNone/>
              <a:tabLst>
                <a:tab pos="457200" algn="l"/>
              </a:tabLst>
            </a:pPr>
            <a:r>
              <a:rPr lang="en-GB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Flexible and extensible – thousands of user created packages via CRAN/</a:t>
            </a:r>
            <a:r>
              <a:rPr lang="en-GB" sz="1600" dirty="0" err="1">
                <a:solidFill>
                  <a:srgbClr val="00205C"/>
                </a:solidFill>
                <a:latin typeface="Franklin Gothic Book" panose="020B0503020102020204" pitchFamily="34" charset="0"/>
              </a:rPr>
              <a:t>Github</a:t>
            </a:r>
            <a:endParaRPr lang="en-GB" sz="1600" dirty="0">
              <a:solidFill>
                <a:srgbClr val="00205C"/>
              </a:solidFill>
              <a:latin typeface="Franklin Gothic Book" panose="020B0503020102020204" pitchFamily="34" charset="0"/>
            </a:endParaRPr>
          </a:p>
          <a:p>
            <a:pPr lvl="0" indent="-342900">
              <a:spcAft>
                <a:spcPts val="1020"/>
              </a:spcAft>
              <a:buNone/>
              <a:tabLst>
                <a:tab pos="457200" algn="l"/>
              </a:tabLst>
            </a:pPr>
            <a:r>
              <a:rPr lang="en-GB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Paid for software, SPSS, SAS generally declining</a:t>
            </a:r>
          </a:p>
          <a:p>
            <a:pPr lvl="0" indent="-342900">
              <a:spcAft>
                <a:spcPts val="1020"/>
              </a:spcAft>
              <a:buNone/>
              <a:tabLst>
                <a:tab pos="457200" algn="l"/>
              </a:tabLst>
            </a:pPr>
            <a:r>
              <a:rPr lang="en-GB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NISRA direction is to use R as a default enabling simpler cross working between teams and departments</a:t>
            </a:r>
          </a:p>
          <a:p>
            <a:pPr lvl="0" indent="-342900">
              <a:spcAft>
                <a:spcPts val="1020"/>
              </a:spcAft>
              <a:buNone/>
              <a:tabLst>
                <a:tab pos="457200" algn="l"/>
              </a:tabLst>
            </a:pPr>
            <a:r>
              <a:rPr lang="en-GB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R is incredibly versatile in what you can do - everything from calculating simple summary statistics, to performing complex simulations to creating plots</a:t>
            </a:r>
          </a:p>
          <a:p>
            <a:pPr lvl="0" indent="-342900">
              <a:spcAft>
                <a:spcPts val="1020"/>
              </a:spcAft>
              <a:buNone/>
              <a:tabLst>
                <a:tab pos="457200" algn="l"/>
              </a:tabLst>
            </a:pPr>
            <a:r>
              <a:rPr lang="en-GB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Using RStudio, a program to help you write R code, You can easily and seamlessly combine R code, analyses, plots, and written text into elegant digital documents all in one place using  </a:t>
            </a:r>
            <a:r>
              <a:rPr lang="en-GB" sz="1600" dirty="0" err="1">
                <a:solidFill>
                  <a:srgbClr val="00205C"/>
                </a:solidFill>
                <a:latin typeface="Franklin Gothic Book" panose="020B0503020102020204" pitchFamily="34" charset="0"/>
              </a:rPr>
              <a:t>Rmarkdown</a:t>
            </a:r>
            <a:r>
              <a:rPr lang="en-GB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 or Quarto</a:t>
            </a:r>
          </a:p>
          <a:p>
            <a:pPr lvl="0" indent="-342900">
              <a:spcAft>
                <a:spcPts val="1020"/>
              </a:spcAft>
              <a:buNone/>
              <a:tabLst>
                <a:tab pos="457200" algn="l"/>
              </a:tabLst>
            </a:pPr>
            <a:r>
              <a:rPr lang="en-GB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Analyses conducted in R are transparent, easily shareable, and reproducible, especially when paired with git</a:t>
            </a:r>
          </a:p>
        </p:txBody>
      </p:sp>
    </p:spTree>
    <p:extLst>
      <p:ext uri="{BB962C8B-B14F-4D97-AF65-F5344CB8AC3E}">
        <p14:creationId xmlns:p14="http://schemas.microsoft.com/office/powerpoint/2010/main" val="702031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45214-2985-BE4F-9750-CC1188081C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A1A58E-9E32-B5C5-3C8E-92E4BE72F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34" y="482879"/>
            <a:ext cx="4314419" cy="7998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998BF47-6165-CE01-D7B1-2E2A6BFABB5C}"/>
              </a:ext>
            </a:extLst>
          </p:cNvPr>
          <p:cNvSpPr/>
          <p:nvPr/>
        </p:nvSpPr>
        <p:spPr>
          <a:xfrm>
            <a:off x="0" y="1466088"/>
            <a:ext cx="12192000" cy="90000"/>
          </a:xfrm>
          <a:prstGeom prst="rect">
            <a:avLst/>
          </a:prstGeom>
          <a:solidFill>
            <a:srgbClr val="002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61C740-3081-CC6B-F98A-B909BFF80DE3}"/>
              </a:ext>
            </a:extLst>
          </p:cNvPr>
          <p:cNvSpPr txBox="1"/>
          <p:nvPr/>
        </p:nvSpPr>
        <p:spPr>
          <a:xfrm>
            <a:off x="627015" y="1739476"/>
            <a:ext cx="8961120" cy="13285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400" b="1" dirty="0">
                <a:solidFill>
                  <a:srgbClr val="00205C"/>
                </a:solidFill>
                <a:latin typeface="Franklin Gothic Demi" panose="020B0603020102020204" pitchFamily="34" charset="0"/>
              </a:rPr>
              <a:t>R vs R Studio</a:t>
            </a:r>
          </a:p>
          <a:p>
            <a:pPr marL="457200">
              <a:buNone/>
            </a:pPr>
            <a:r>
              <a:rPr lang="en-GB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</a:rPr>
              <a:t> </a:t>
            </a:r>
            <a:endParaRPr lang="en-GB" sz="1600" dirty="0">
              <a:effectLst/>
              <a:latin typeface="Franklin Gothic Book" panose="020B0503020102020204" pitchFamily="34" charset="0"/>
              <a:ea typeface="Calibri" panose="020F0502020204030204" pitchFamily="34" charset="0"/>
            </a:endParaRPr>
          </a:p>
          <a:p>
            <a:pPr lvl="0" indent="-342900">
              <a:spcAft>
                <a:spcPts val="1020"/>
              </a:spcAft>
              <a:buNone/>
              <a:tabLst>
                <a:tab pos="457200" algn="l"/>
              </a:tabLst>
            </a:pPr>
            <a:r>
              <a:rPr lang="en-GB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R is a software with different versions available e.g. v4.2.1, v4.4.0</a:t>
            </a:r>
          </a:p>
          <a:p>
            <a:pPr lvl="0" indent="-342900">
              <a:spcAft>
                <a:spcPts val="1020"/>
              </a:spcAft>
              <a:buNone/>
              <a:tabLst>
                <a:tab pos="457200" algn="l"/>
              </a:tabLst>
            </a:pPr>
            <a:r>
              <a:rPr lang="en-GB" sz="1600" dirty="0" err="1">
                <a:solidFill>
                  <a:srgbClr val="00205C"/>
                </a:solidFill>
                <a:latin typeface="Franklin Gothic Book" panose="020B0503020102020204" pitchFamily="34" charset="0"/>
              </a:rPr>
              <a:t>Rstudio</a:t>
            </a:r>
            <a:r>
              <a:rPr lang="en-GB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 is a development environment (IDE) that is made for R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EFC54F-7BB7-8048-69F6-4FE072367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229" y="3251433"/>
            <a:ext cx="4924508" cy="32539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574431-DC49-289D-BC73-B837BE9DE3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6265" y="3251433"/>
            <a:ext cx="4924508" cy="3253997"/>
          </a:xfrm>
          <a:prstGeom prst="rect">
            <a:avLst/>
          </a:prstGeom>
          <a:ln w="25400">
            <a:solidFill>
              <a:schemeClr val="bg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CDCD36-5DAF-5C81-D421-802E2E80B96C}"/>
              </a:ext>
            </a:extLst>
          </p:cNvPr>
          <p:cNvSpPr txBox="1"/>
          <p:nvPr/>
        </p:nvSpPr>
        <p:spPr>
          <a:xfrm>
            <a:off x="3423425" y="5391912"/>
            <a:ext cx="2057878" cy="36933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RGui</a:t>
            </a:r>
            <a:r>
              <a:rPr lang="en-US" b="1" dirty="0"/>
              <a:t> (Standard R)</a:t>
            </a:r>
            <a:endParaRPr lang="en-GB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320534-4378-0310-2B5D-ABBAD5E20C05}"/>
              </a:ext>
            </a:extLst>
          </p:cNvPr>
          <p:cNvSpPr txBox="1"/>
          <p:nvPr/>
        </p:nvSpPr>
        <p:spPr>
          <a:xfrm>
            <a:off x="9382146" y="5391912"/>
            <a:ext cx="1983283" cy="369332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RStudio</a:t>
            </a:r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5322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F39EF-4D97-BBE2-9ABA-023ECB5B86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0842BC-3636-4913-872A-D0B50B102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34" y="482879"/>
            <a:ext cx="4314419" cy="7998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987F89B-C229-0394-EF29-1394236A9A51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28871" b="8972"/>
          <a:stretch/>
        </p:blipFill>
        <p:spPr>
          <a:xfrm>
            <a:off x="9933704" y="5146200"/>
            <a:ext cx="2258296" cy="1715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A5E14C1-AAF5-28B3-E4AE-84FF4C9015A4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t="4243"/>
          <a:stretch/>
        </p:blipFill>
        <p:spPr>
          <a:xfrm>
            <a:off x="9933704" y="3430800"/>
            <a:ext cx="2258296" cy="1715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E7002D-D224-A70E-DF1F-2DA1AEC81948}"/>
              </a:ext>
            </a:extLst>
          </p:cNvPr>
          <p:cNvPicPr>
            <a:picLocks/>
          </p:cNvPicPr>
          <p:nvPr/>
        </p:nvPicPr>
        <p:blipFill rotWithShape="1">
          <a:blip r:embed="rId5"/>
          <a:srcRect l="13247"/>
          <a:stretch/>
        </p:blipFill>
        <p:spPr>
          <a:xfrm>
            <a:off x="9933704" y="1715400"/>
            <a:ext cx="2258296" cy="1715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3C5E53-B5AE-80CD-06F0-42272CB43B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77" t="5882"/>
          <a:stretch/>
        </p:blipFill>
        <p:spPr>
          <a:xfrm>
            <a:off x="9934811" y="0"/>
            <a:ext cx="2257189" cy="17154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B2BC257-7F07-82E8-3CFF-47F14152BFF8}"/>
              </a:ext>
            </a:extLst>
          </p:cNvPr>
          <p:cNvSpPr/>
          <p:nvPr/>
        </p:nvSpPr>
        <p:spPr>
          <a:xfrm rot="5400000">
            <a:off x="6535847" y="3330528"/>
            <a:ext cx="6858000" cy="196943"/>
          </a:xfrm>
          <a:prstGeom prst="rect">
            <a:avLst/>
          </a:prstGeom>
          <a:solidFill>
            <a:srgbClr val="CA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6042BB-99D1-0470-F531-8C78CF16BFEA}"/>
              </a:ext>
            </a:extLst>
          </p:cNvPr>
          <p:cNvSpPr txBox="1"/>
          <p:nvPr/>
        </p:nvSpPr>
        <p:spPr>
          <a:xfrm>
            <a:off x="633934" y="1715400"/>
            <a:ext cx="7456329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5C"/>
                </a:solidFill>
                <a:latin typeface="Franklin Gothic Demi" panose="020B0603020102020204" pitchFamily="34" charset="0"/>
              </a:rPr>
              <a:t>Future Developments</a:t>
            </a:r>
          </a:p>
          <a:p>
            <a:endParaRPr lang="en-US" sz="1400" b="1" dirty="0">
              <a:solidFill>
                <a:srgbClr val="00205C"/>
              </a:solidFill>
              <a:latin typeface="Franklin Gothic Demi" panose="020B0603020102020204" pitchFamily="34" charset="0"/>
            </a:endParaRPr>
          </a:p>
          <a:p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Resources on </a:t>
            </a:r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  <a:hlinkClick r:id="rId7"/>
              </a:rPr>
              <a:t>TM-DOF-NISRATEAM</a:t>
            </a:r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 Staff Training Page – Links to Online Training tab</a:t>
            </a:r>
          </a:p>
          <a:p>
            <a:endParaRPr lang="en-US" sz="1600" dirty="0">
              <a:solidFill>
                <a:srgbClr val="00205C"/>
              </a:solidFill>
              <a:latin typeface="Franklin Gothic Book" panose="020B0503020102020204" pitchFamily="34" charset="0"/>
            </a:endParaRPr>
          </a:p>
          <a:p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Development of </a:t>
            </a:r>
            <a:r>
              <a:rPr lang="en-US" sz="1600" dirty="0" err="1">
                <a:solidFill>
                  <a:srgbClr val="00205C"/>
                </a:solidFill>
                <a:latin typeface="Franklin Gothic Book" panose="020B0503020102020204" pitchFamily="34" charset="0"/>
              </a:rPr>
              <a:t>Tidyverse</a:t>
            </a:r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 understanding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majority of data work in NISRA can be done with these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205C"/>
              </a:solidFill>
              <a:latin typeface="Franklin Gothic Book" panose="020B0503020102020204" pitchFamily="34" charset="0"/>
            </a:endParaRPr>
          </a:p>
          <a:p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Use of </a:t>
            </a:r>
            <a:r>
              <a:rPr lang="en-US" sz="1600" dirty="0" err="1">
                <a:solidFill>
                  <a:srgbClr val="00205C"/>
                </a:solidFill>
                <a:latin typeface="Franklin Gothic Book" panose="020B0503020102020204" pitchFamily="34" charset="0"/>
              </a:rPr>
              <a:t>Rmarkdown</a:t>
            </a:r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/Quarto to create HTML outputs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  <a:hlinkClick r:id="rId8"/>
              </a:rPr>
              <a:t>Tech Lab RAP Skeleton</a:t>
            </a:r>
            <a:endParaRPr lang="en-US" sz="1600" dirty="0">
              <a:solidFill>
                <a:srgbClr val="00205C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  <a:hlinkClick r:id="rId9"/>
              </a:rPr>
              <a:t>Tech Lab RAP Skeleton Lite</a:t>
            </a:r>
            <a:endParaRPr lang="en-US" sz="1600" dirty="0">
              <a:solidFill>
                <a:srgbClr val="00205C"/>
              </a:solidFill>
              <a:latin typeface="Franklin Gothic Book" panose="020B05030201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Coffee and Coding sessions on Intro to </a:t>
            </a:r>
            <a:r>
              <a:rPr lang="en-US" sz="1600" dirty="0" err="1">
                <a:solidFill>
                  <a:srgbClr val="00205C"/>
                </a:solidFill>
                <a:latin typeface="Franklin Gothic Book" panose="020B0503020102020204" pitchFamily="34" charset="0"/>
              </a:rPr>
              <a:t>RMarkdown</a:t>
            </a:r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 in NISRA, RAP Skeleton and RAP Skeleton Lite</a:t>
            </a:r>
          </a:p>
          <a:p>
            <a:endParaRPr lang="en-US" sz="1600" dirty="0">
              <a:solidFill>
                <a:srgbClr val="00205C"/>
              </a:solidFill>
              <a:latin typeface="Franklin Gothic Book" panose="020B0503020102020204" pitchFamily="34" charset="0"/>
            </a:endParaRPr>
          </a:p>
          <a:p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Git and </a:t>
            </a:r>
            <a:r>
              <a:rPr lang="en-US" sz="1600" dirty="0" err="1">
                <a:solidFill>
                  <a:srgbClr val="00205C"/>
                </a:solidFill>
                <a:latin typeface="Franklin Gothic Book" panose="020B0503020102020204" pitchFamily="34" charset="0"/>
              </a:rPr>
              <a:t>Github</a:t>
            </a:r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 for code versioning – coffee and coding planned for July 2025</a:t>
            </a:r>
          </a:p>
          <a:p>
            <a:endParaRPr lang="en-US" sz="1600" dirty="0">
              <a:solidFill>
                <a:srgbClr val="00205C"/>
              </a:solidFill>
              <a:latin typeface="Franklin Gothic Book" panose="020B0503020102020204" pitchFamily="34" charset="0"/>
            </a:endParaRPr>
          </a:p>
          <a:p>
            <a:r>
              <a:rPr lang="en-US" sz="1600" dirty="0">
                <a:solidFill>
                  <a:srgbClr val="00205C"/>
                </a:solidFill>
                <a:latin typeface="Franklin Gothic Book" panose="020B0503020102020204" pitchFamily="34" charset="0"/>
              </a:rPr>
              <a:t>R forum – contact BSDB (Kim Jordan or Laura McIlwee</a:t>
            </a:r>
          </a:p>
          <a:p>
            <a:endParaRPr lang="en-US" sz="1400" dirty="0">
              <a:solidFill>
                <a:srgbClr val="00205C"/>
              </a:solidFill>
              <a:latin typeface="Franklin Gothic Book" panose="020B0503020102020204" pitchFamily="34" charset="0"/>
            </a:endParaRPr>
          </a:p>
          <a:p>
            <a:endParaRPr lang="en-US" sz="1400" dirty="0">
              <a:solidFill>
                <a:srgbClr val="00205C"/>
              </a:solidFill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371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286</Words>
  <Application>Microsoft Office PowerPoint</Application>
  <PresentationFormat>Widescreen</PresentationFormat>
  <Paragraphs>34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Franklin Gothic Book</vt:lpstr>
      <vt:lpstr>Franklin Gothic Demi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NICS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Hamilton, Kyle</dc:creator>
  <cp:lastModifiedBy>Hamilton, Kyle</cp:lastModifiedBy>
  <cp:revision>2</cp:revision>
  <dcterms:created xsi:type="dcterms:W3CDTF">2025-05-21T12:12:55Z</dcterms:created>
  <dcterms:modified xsi:type="dcterms:W3CDTF">2025-05-21T15:17:54Z</dcterms:modified>
</cp:coreProperties>
</file>

<file path=docProps/thumbnail.jpeg>
</file>